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3"/>
    <p:sldId id="257" r:id="rId4"/>
    <p:sldId id="273" r:id="rId5"/>
    <p:sldId id="275" r:id="rId6"/>
    <p:sldId id="258" r:id="rId7"/>
    <p:sldId id="259" r:id="rId8"/>
    <p:sldId id="274" r:id="rId9"/>
    <p:sldId id="260" r:id="rId10"/>
    <p:sldId id="261" r:id="rId11"/>
    <p:sldId id="262" r:id="rId12"/>
    <p:sldId id="263" r:id="rId13"/>
    <p:sldId id="276" r:id="rId14"/>
    <p:sldId id="277" r:id="rId15"/>
    <p:sldId id="264" r:id="rId16"/>
    <p:sldId id="278" r:id="rId17"/>
    <p:sldId id="265" r:id="rId18"/>
    <p:sldId id="266" r:id="rId19"/>
    <p:sldId id="267" r:id="rId20"/>
    <p:sldId id="269" r:id="rId21"/>
    <p:sldId id="270" r:id="rId22"/>
    <p:sldId id="271" r:id="rId23"/>
    <p:sldId id="290" r:id="rId24"/>
    <p:sldId id="289" r:id="rId25"/>
    <p:sldId id="286" r:id="rId26"/>
    <p:sldId id="28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6000" y="394405"/>
            <a:ext cx="10800000" cy="792000"/>
          </a:xfrm>
        </p:spPr>
        <p:txBody>
          <a:bodyPr wrap="square" lIns="0" tIns="0" rIns="0" bIns="0">
            <a:normAutofit/>
          </a:bodyPr>
          <a:lstStyle>
            <a:lvl1pPr algn="ctr" fontAlgn="base">
              <a:defRPr sz="3200">
                <a:solidFill>
                  <a:schemeClr val="tx1">
                    <a:lumMod val="85000"/>
                    <a:lumOff val="15000"/>
                  </a:schemeClr>
                </a:solidFill>
                <a:latin typeface="+mj-lt"/>
              </a:defRPr>
            </a:lvl1pPr>
          </a:lstStyle>
          <a:p>
            <a:r>
              <a:rPr lang="en-US"/>
              <a:t>Click to add title</a:t>
            </a:r>
            <a:endParaRPr lang="en-US"/>
          </a:p>
        </p:txBody>
      </p:sp>
      <p:sp>
        <p:nvSpPr>
          <p:cNvPr id="3" name="日期占位符 2"/>
          <p:cNvSpPr>
            <a:spLocks noGrp="1"/>
          </p:cNvSpPr>
          <p:nvPr>
            <p:ph type="dt" sz="half" idx="10"/>
            <p:custDataLst>
              <p:tags r:id="rId3"/>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5"/>
            </p:custDataLst>
          </p:nvPr>
        </p:nvSpPr>
        <p:spPr/>
        <p:txBody>
          <a:bodyPr wrap="square">
            <a:normAutofit/>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xml"/><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86230" y="1496060"/>
            <a:ext cx="9144000" cy="922020"/>
          </a:xfrm>
        </p:spPr>
        <p:txBody>
          <a:bodyPr>
            <a:normAutofit fontScale="90000"/>
          </a:bodyPr>
          <a:lstStyle/>
          <a:p>
            <a:r>
              <a:rPr lang="en-US" b="1" dirty="0"/>
              <a:t>UNIT -IV </a:t>
            </a:r>
            <a:endParaRPr lang="en-US" b="1" dirty="0"/>
          </a:p>
        </p:txBody>
      </p:sp>
      <p:sp>
        <p:nvSpPr>
          <p:cNvPr id="3" name="Subtitle 2"/>
          <p:cNvSpPr>
            <a:spLocks noGrp="1"/>
          </p:cNvSpPr>
          <p:nvPr>
            <p:ph type="subTitle" idx="1"/>
          </p:nvPr>
        </p:nvSpPr>
        <p:spPr>
          <a:xfrm>
            <a:off x="1586230" y="2541588"/>
            <a:ext cx="9144000" cy="1655762"/>
          </a:xfrm>
        </p:spPr>
        <p:txBody>
          <a:bodyPr/>
          <a:lstStyle/>
          <a:p>
            <a:r>
              <a:rPr lang="en-US" sz="4800" b="1"/>
              <a:t>SPARK With Machine Learning </a:t>
            </a:r>
            <a:endParaRPr lang="en-US" sz="48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82650"/>
          </a:xfrm>
        </p:spPr>
        <p:txBody>
          <a:bodyPr/>
          <a:p>
            <a:r>
              <a:rPr lang="en-US" b="1">
                <a:sym typeface="+mn-ea"/>
              </a:rPr>
              <a:t>Predictive modeling and analytics</a:t>
            </a:r>
            <a:endParaRPr lang="en-US" b="1"/>
          </a:p>
        </p:txBody>
      </p:sp>
      <p:sp>
        <p:nvSpPr>
          <p:cNvPr id="3" name="Content Placeholder 2"/>
          <p:cNvSpPr>
            <a:spLocks noGrp="1"/>
          </p:cNvSpPr>
          <p:nvPr>
            <p:ph idx="1"/>
          </p:nvPr>
        </p:nvSpPr>
        <p:spPr>
          <a:xfrm>
            <a:off x="589915" y="1629410"/>
            <a:ext cx="10879455" cy="4761230"/>
          </a:xfrm>
        </p:spPr>
        <p:txBody>
          <a:bodyPr>
            <a:normAutofit lnSpcReduction="20000"/>
          </a:bodyPr>
          <a:p>
            <a:pPr algn="just"/>
            <a:r>
              <a:rPr lang="en-US" sz="2400"/>
              <a:t>A third area where machine learning can be applied is in predictive analytics.</a:t>
            </a:r>
            <a:endParaRPr lang="en-US" sz="2400"/>
          </a:p>
          <a:p>
            <a:pPr marL="0" indent="0" algn="just">
              <a:buNone/>
            </a:pPr>
            <a:r>
              <a:rPr lang="en-US" sz="2400"/>
              <a:t> </a:t>
            </a:r>
            <a:endParaRPr lang="en-US" sz="2400"/>
          </a:p>
          <a:p>
            <a:pPr algn="just"/>
            <a:r>
              <a:rPr lang="en-US" sz="2400"/>
              <a:t>This is a very broad term, and in some ways, it encompasses recommendations, personalization, and targeting too. In this context, since recommendations and segmentation are somewhat distinct, we use the term predictive modeling to refer to other models that seek to make predictions.</a:t>
            </a:r>
            <a:endParaRPr lang="en-US" sz="2400"/>
          </a:p>
          <a:p>
            <a:pPr algn="just"/>
            <a:endParaRPr lang="en-US" sz="2400"/>
          </a:p>
          <a:p>
            <a:pPr algn="just"/>
            <a:r>
              <a:rPr lang="en-US" sz="2400"/>
              <a:t>MovieStream can use past activity and  revenue data, together with content attributes, to create a regression model that can be used to make predictions for brand new titles.</a:t>
            </a:r>
            <a:endParaRPr lang="en-US" sz="2400"/>
          </a:p>
          <a:p>
            <a:pPr algn="just"/>
            <a:endParaRPr lang="en-US" sz="2400"/>
          </a:p>
          <a:p>
            <a:pPr algn="just"/>
            <a:r>
              <a:rPr lang="en-US" sz="2400"/>
              <a:t>As another example, we can use a classification model to automatically assign tags, </a:t>
            </a:r>
            <a:endParaRPr lang="en-US" sz="2400"/>
          </a:p>
          <a:p>
            <a:pPr algn="just"/>
            <a:r>
              <a:rPr lang="en-US" sz="2400"/>
              <a:t>keywords, or categories to new titles for which we only have partial data.</a:t>
            </a:r>
            <a:endParaRPr lang="en-US" sz="2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t>Types of machine learning models</a:t>
            </a:r>
            <a:endParaRPr lang="en-US" b="1"/>
          </a:p>
        </p:txBody>
      </p:sp>
      <p:sp>
        <p:nvSpPr>
          <p:cNvPr id="3" name="Content Placeholder 2"/>
          <p:cNvSpPr>
            <a:spLocks noGrp="1"/>
          </p:cNvSpPr>
          <p:nvPr>
            <p:ph idx="1"/>
          </p:nvPr>
        </p:nvSpPr>
        <p:spPr>
          <a:xfrm>
            <a:off x="909320" y="1612265"/>
            <a:ext cx="10515600" cy="4351338"/>
          </a:xfrm>
        </p:spPr>
        <p:txBody>
          <a:bodyPr>
            <a:normAutofit/>
          </a:bodyPr>
          <a:p>
            <a:pPr algn="just"/>
            <a:r>
              <a:rPr lang="en-US"/>
              <a:t>Supervised learning: </a:t>
            </a:r>
            <a:endParaRPr lang="en-US"/>
          </a:p>
          <a:p>
            <a:pPr marL="0" indent="0" algn="just">
              <a:buNone/>
            </a:pPr>
            <a:endParaRPr lang="en-US"/>
          </a:p>
          <a:p>
            <a:pPr marL="0" indent="0" algn="just">
              <a:buNone/>
            </a:pPr>
            <a:r>
              <a:rPr lang="en-US"/>
              <a:t>These types of models use labeled data to learn. Recommendation engines, regression, and classification are examples of supervised learning methods. The labels in these models can be user-movie ratings (for recommendation), movie tags (in the case of the preceding classification example), or revenue figures (for regression).</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rcRect b="13483"/>
          <a:stretch>
            <a:fillRect/>
          </a:stretch>
        </p:blipFill>
        <p:spPr>
          <a:xfrm>
            <a:off x="1095375" y="473075"/>
            <a:ext cx="9714865" cy="546227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1135380" y="233680"/>
            <a:ext cx="9471660" cy="542226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Unsupervised learning: </a:t>
            </a:r>
            <a:endParaRPr lang="en-US" b="1"/>
          </a:p>
        </p:txBody>
      </p:sp>
      <p:sp>
        <p:nvSpPr>
          <p:cNvPr id="3" name="Content Placeholder 2"/>
          <p:cNvSpPr>
            <a:spLocks noGrp="1"/>
          </p:cNvSpPr>
          <p:nvPr>
            <p:ph idx="1"/>
          </p:nvPr>
        </p:nvSpPr>
        <p:spPr/>
        <p:txBody>
          <a:bodyPr>
            <a:normAutofit/>
          </a:bodyPr>
          <a:p>
            <a:pPr algn="just"/>
            <a:r>
              <a:rPr lang="en-US"/>
              <a:t>When a model does not require labeled data, we  refer to unsupervised learning. These types of models try to learn or extract some underlying structure in the data or reduce the data down to its most important features. Clustering, dimensionality reduction, and some forms of feature extraction, such as text processing, are all unsupervised techniques.</a:t>
            </a:r>
            <a:endParaRPr lang="en-US"/>
          </a:p>
          <a:p>
            <a:pPr algn="just"/>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1154430" y="1038225"/>
            <a:ext cx="10154285" cy="451358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b="1"/>
              <a:t>The components of a data-driven </a:t>
            </a:r>
            <a:br>
              <a:rPr lang="en-US" b="1"/>
            </a:br>
            <a:r>
              <a:rPr lang="en-US" b="1"/>
              <a:t>machine learning system</a:t>
            </a:r>
            <a:br>
              <a:rPr lang="en-US" b="1"/>
            </a:br>
            <a:endParaRPr lang="en-US" b="1"/>
          </a:p>
        </p:txBody>
      </p:sp>
      <p:pic>
        <p:nvPicPr>
          <p:cNvPr id="4" name="Content Placeholder 3"/>
          <p:cNvPicPr>
            <a:picLocks noChangeAspect="1"/>
          </p:cNvPicPr>
          <p:nvPr>
            <p:ph idx="1"/>
          </p:nvPr>
        </p:nvPicPr>
        <p:blipFill>
          <a:blip r:embed="rId1"/>
          <a:stretch>
            <a:fillRect/>
          </a:stretch>
        </p:blipFill>
        <p:spPr>
          <a:xfrm>
            <a:off x="1197610" y="2259965"/>
            <a:ext cx="9796780" cy="30892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358140" y="537845"/>
            <a:ext cx="10515600" cy="5896610"/>
          </a:xfrm>
        </p:spPr>
        <p:txBody>
          <a:bodyPr>
            <a:normAutofit lnSpcReduction="10000"/>
          </a:bodyPr>
          <a:p>
            <a:pPr marL="0" algn="just">
              <a:buClrTx/>
              <a:buSzTx/>
              <a:buNone/>
            </a:pPr>
            <a:r>
              <a:rPr lang="en-US" b="1"/>
              <a:t>Data Ingestion </a:t>
            </a:r>
            <a:endParaRPr lang="en-US" b="1"/>
          </a:p>
          <a:p>
            <a:pPr marL="0" indent="0" algn="just">
              <a:buNone/>
            </a:pPr>
            <a:r>
              <a:rPr lang="en-US"/>
              <a:t>Data storage can be complex and involve a wide variety of systems, including HDFS,Amazon S3, and other filesystems; SQL databases such as MySQL or PostgreSQL; distributed NoSQL data stores such as HBase, Cassandra, and DynamoDB; and search engines such as Solr or Elasticsearch to stream data systems such as Kafka, Flume, or Amazon Kinesis.</a:t>
            </a:r>
            <a:endParaRPr lang="en-US"/>
          </a:p>
          <a:p>
            <a:pPr marL="0" indent="0" algn="just">
              <a:buNone/>
            </a:pPr>
            <a:r>
              <a:rPr lang="en-US" b="1"/>
              <a:t>Data cleansing and transformation</a:t>
            </a:r>
            <a:endParaRPr lang="en-US" b="1"/>
          </a:p>
          <a:p>
            <a:pPr algn="just"/>
            <a:r>
              <a:rPr lang="en-US"/>
              <a:t>Filtering data</a:t>
            </a:r>
            <a:endParaRPr lang="en-US"/>
          </a:p>
          <a:p>
            <a:pPr algn="just"/>
            <a:r>
              <a:rPr lang="en-US"/>
              <a:t>Dealing with missing, incomplete, or corrupted data</a:t>
            </a:r>
            <a:endParaRPr lang="en-US"/>
          </a:p>
          <a:p>
            <a:pPr algn="just"/>
            <a:r>
              <a:rPr lang="en-US"/>
              <a:t>Dealing with potential anomalies, errors, and outliers</a:t>
            </a:r>
            <a:endParaRPr lang="en-US"/>
          </a:p>
          <a:p>
            <a:pPr algn="just"/>
            <a:r>
              <a:rPr lang="en-US"/>
              <a:t>Joining together disparate data sources</a:t>
            </a:r>
            <a:endParaRPr lang="en-US"/>
          </a:p>
          <a:p>
            <a:pPr algn="just"/>
            <a:r>
              <a:rPr lang="en-US"/>
              <a:t>Aggregating data</a:t>
            </a:r>
            <a:endParaRPr lang="en-US"/>
          </a:p>
          <a:p>
            <a:pPr algn="just"/>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464820" y="351155"/>
            <a:ext cx="10515600" cy="4919345"/>
          </a:xfrm>
        </p:spPr>
        <p:txBody>
          <a:bodyPr>
            <a:normAutofit/>
          </a:bodyPr>
          <a:p>
            <a:r>
              <a:rPr lang="en-US" b="1"/>
              <a:t>Model training and testing loop</a:t>
            </a:r>
            <a:endParaRPr lang="en-US" b="1"/>
          </a:p>
          <a:p>
            <a:pPr marL="0" indent="0" algn="just">
              <a:buNone/>
            </a:pPr>
            <a:r>
              <a:rPr lang="en-US" sz="2400"/>
              <a:t>During this phase, we are  primarily concerned with model selection. This can refer to choosing the best modeling approach for our task, or the best parameter settings for a given model.</a:t>
            </a:r>
            <a:endParaRPr lang="en-US" sz="2400"/>
          </a:p>
          <a:p>
            <a:pPr marL="0" indent="0" algn="just">
              <a:buNone/>
            </a:pPr>
            <a:r>
              <a:rPr lang="en-US" sz="2400"/>
              <a:t>It is also common to  explore the application of combinations of different models (known as ensemble methods) in this phase.</a:t>
            </a:r>
            <a:endParaRPr lang="en-US" sz="2400"/>
          </a:p>
          <a:p>
            <a:pPr marL="0" indent="0" algn="just">
              <a:buNone/>
            </a:pPr>
            <a:r>
              <a:rPr lang="en-US" sz="2400"/>
              <a:t>This is typically a fairly straightforward process of running our chosen model on our training dataset and testing its performance on a test dataset (that is, a set of data that is held out for the evaluation of the model that the model has not seen in the training phase). This process is referred to as</a:t>
            </a:r>
            <a:r>
              <a:rPr lang="en-US" sz="2400" b="1"/>
              <a:t> Cross-validation.</a:t>
            </a:r>
            <a:endParaRPr lang="en-US" sz="2400" b="1"/>
          </a:p>
          <a:p>
            <a:pPr algn="just"/>
            <a:r>
              <a:rPr lang="en-US" sz="2400" b="1">
                <a:sym typeface="+mn-ea"/>
              </a:rPr>
              <a:t>Model deployment and integration</a:t>
            </a:r>
            <a:endParaRPr lang="en-US" sz="2400" b="1"/>
          </a:p>
          <a:p>
            <a:pPr algn="just"/>
            <a:r>
              <a:rPr lang="en-US" sz="2400" b="1">
                <a:sym typeface="+mn-ea"/>
              </a:rPr>
              <a:t>Model monitoring and feedback</a:t>
            </a:r>
            <a:endParaRPr lang="en-US" sz="2400" b="1"/>
          </a:p>
          <a:p>
            <a:pPr marL="0" indent="0" algn="just">
              <a:buNone/>
            </a:pPr>
            <a:endParaRPr lang="en-US" sz="2400" b="1"/>
          </a:p>
          <a:p>
            <a:pPr marL="0" indent="0" algn="just">
              <a:buNone/>
            </a:pPr>
            <a:endParaRPr lang="en-US" sz="2400" b="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89865" y="71755"/>
            <a:ext cx="10515600" cy="1325563"/>
          </a:xfrm>
        </p:spPr>
        <p:txBody>
          <a:bodyPr/>
          <a:p>
            <a:r>
              <a:rPr lang="en-US" b="1"/>
              <a:t>Batch versus real time</a:t>
            </a:r>
            <a:endParaRPr lang="en-US" b="1"/>
          </a:p>
        </p:txBody>
      </p:sp>
      <p:sp>
        <p:nvSpPr>
          <p:cNvPr id="3" name="Content Placeholder 2"/>
          <p:cNvSpPr>
            <a:spLocks noGrp="1"/>
          </p:cNvSpPr>
          <p:nvPr>
            <p:ph idx="1"/>
          </p:nvPr>
        </p:nvSpPr>
        <p:spPr>
          <a:xfrm>
            <a:off x="1167130" y="1209040"/>
            <a:ext cx="9991725" cy="5026025"/>
          </a:xfrm>
        </p:spPr>
        <p:txBody>
          <a:bodyPr>
            <a:noAutofit/>
          </a:bodyPr>
          <a:p>
            <a:pPr algn="just">
              <a:lnSpc>
                <a:spcPct val="150000"/>
              </a:lnSpc>
            </a:pPr>
            <a:r>
              <a:rPr lang="en-US" sz="2300" b="1"/>
              <a:t>T</a:t>
            </a:r>
            <a:r>
              <a:rPr lang="en-US" sz="2300"/>
              <a:t>here is a class of machine learning algorithms known as online learning; they update immediately as new data is fed into the model, thus enabling a real-time system.</a:t>
            </a:r>
            <a:endParaRPr lang="en-US" sz="2300"/>
          </a:p>
          <a:p>
            <a:pPr algn="just">
              <a:lnSpc>
                <a:spcPct val="150000"/>
              </a:lnSpc>
            </a:pPr>
            <a:r>
              <a:rPr lang="en-US" sz="2300"/>
              <a:t>A common example is an online-optimization algorithm for a linear model, such as stochastic gradient descent. The advantages of these methods are that the system can react very quickly to new information and also that the system can adapt to changes in the underlying behavior (that is, if the characteristics and distribution of the input data are changing over time, which is almost always the case in real-world situations).</a:t>
            </a:r>
            <a:endParaRPr lang="en-US" sz="23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732155" y="80645"/>
            <a:ext cx="10515600" cy="1325563"/>
          </a:xfrm>
        </p:spPr>
        <p:txBody>
          <a:bodyPr>
            <a:normAutofit fontScale="90000"/>
          </a:bodyPr>
          <a:p>
            <a:pPr algn="ctr"/>
            <a:r>
              <a:rPr lang="en-US" b="1"/>
              <a:t>Designing a Machine </a:t>
            </a:r>
            <a:br>
              <a:rPr lang="en-US" b="1"/>
            </a:br>
            <a:r>
              <a:rPr lang="en-US" b="1"/>
              <a:t>Learning System</a:t>
            </a:r>
            <a:endParaRPr lang="en-US" b="1"/>
          </a:p>
        </p:txBody>
      </p:sp>
      <p:sp>
        <p:nvSpPr>
          <p:cNvPr id="3" name="Content Placeholder 2"/>
          <p:cNvSpPr>
            <a:spLocks noGrp="1"/>
          </p:cNvSpPr>
          <p:nvPr>
            <p:ph idx="1"/>
          </p:nvPr>
        </p:nvSpPr>
        <p:spPr>
          <a:xfrm>
            <a:off x="1139825" y="1656715"/>
            <a:ext cx="10515600" cy="4351338"/>
          </a:xfrm>
        </p:spPr>
        <p:txBody>
          <a:bodyPr>
            <a:normAutofit fontScale="90000" lnSpcReduction="10000"/>
          </a:bodyPr>
          <a:p>
            <a:pPr marL="0" indent="0">
              <a:buNone/>
            </a:pPr>
            <a:r>
              <a:rPr lang="en-US" b="1"/>
              <a:t>A modern large-scale data environment includes the following requirements:</a:t>
            </a:r>
            <a:endParaRPr lang="en-US" b="1"/>
          </a:p>
          <a:p>
            <a:pPr algn="just"/>
            <a:r>
              <a:rPr lang="en-US"/>
              <a:t> It must integrate with other components of the system, especially with data collection and storage systems, analytics and reporting, and frontend </a:t>
            </a:r>
            <a:endParaRPr lang="en-US"/>
          </a:p>
          <a:p>
            <a:pPr marL="0" indent="0" algn="just">
              <a:buNone/>
            </a:pPr>
            <a:r>
              <a:rPr lang="en-US"/>
              <a:t>    applications.</a:t>
            </a:r>
            <a:endParaRPr lang="en-US"/>
          </a:p>
          <a:p>
            <a:pPr marL="0" indent="0" algn="just">
              <a:buNone/>
            </a:pPr>
            <a:endParaRPr lang="en-US"/>
          </a:p>
          <a:p>
            <a:pPr algn="just"/>
            <a:r>
              <a:rPr lang="en-US"/>
              <a:t> It should be easily scalable and independent of the rest of the architecture. Ideally, this should be in the form of horizontal as well as vertical scalability.</a:t>
            </a:r>
            <a:endParaRPr lang="en-US"/>
          </a:p>
          <a:p>
            <a:pPr algn="just"/>
            <a:endParaRPr lang="en-US"/>
          </a:p>
          <a:p>
            <a:pPr algn="just"/>
            <a:r>
              <a:rPr lang="en-US"/>
              <a:t> It should allow efficient computation in respect of the type of workload in mind, that is machine learning and iterative analytics applications. If possible, it should support both batch and real-time workloads.</a:t>
            </a: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411480" y="654050"/>
            <a:ext cx="10515600" cy="5887720"/>
          </a:xfrm>
        </p:spPr>
        <p:txBody>
          <a:bodyPr>
            <a:normAutofit fontScale="90000"/>
          </a:bodyPr>
          <a:p>
            <a:pPr algn="just"/>
            <a:r>
              <a:rPr lang="en-US"/>
              <a:t>Finally, batch-oriented frameworks might make it awkward to handle real-time processes of a streaming nature</a:t>
            </a:r>
            <a:endParaRPr lang="en-US"/>
          </a:p>
          <a:p>
            <a:pPr algn="just"/>
            <a:r>
              <a:rPr lang="en-US"/>
              <a:t>.Fortunately, </a:t>
            </a:r>
            <a:r>
              <a:rPr lang="en-US" b="1"/>
              <a:t>Spark’s real-time stream processing component, Spark Streaming</a:t>
            </a:r>
            <a:r>
              <a:rPr lang="en-US"/>
              <a:t>, is a good potential fit for real-time machine learning workflows. </a:t>
            </a:r>
            <a:endParaRPr lang="en-US"/>
          </a:p>
          <a:p>
            <a:pPr algn="just"/>
            <a:r>
              <a:rPr lang="en-US"/>
              <a:t>Due to the complexities inherent in a true real-time machine learning system, in practice, many systems target near real-time operations. This is essentially a hybrid approach where models are not necessarily updated immediately as new data arrives; instead, the new data is collected into mini-batches of a small set of training data.</a:t>
            </a:r>
            <a:endParaRPr lang="en-US"/>
          </a:p>
          <a:p>
            <a:pPr algn="just"/>
            <a:r>
              <a:rPr lang="en-US"/>
              <a:t> These mini-batches can be fed to an online-learning algorithm. In many cases, this approach is combined with a periodic batch process that might recompute the model on the entire data set and perform more complex processing and model selection. This can help ensure that the real-time model does not degrade over time.</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b="1"/>
              <a:t>An architecture for a machine learning </a:t>
            </a:r>
            <a:br>
              <a:rPr lang="en-US" b="1"/>
            </a:br>
            <a:r>
              <a:rPr lang="en-US" b="1"/>
              <a:t>system</a:t>
            </a:r>
            <a:endParaRPr lang="en-US"/>
          </a:p>
        </p:txBody>
      </p:sp>
      <p:pic>
        <p:nvPicPr>
          <p:cNvPr id="4" name="Content Placeholder 3"/>
          <p:cNvPicPr>
            <a:picLocks noChangeAspect="1"/>
          </p:cNvPicPr>
          <p:nvPr>
            <p:ph idx="1"/>
          </p:nvPr>
        </p:nvPicPr>
        <p:blipFill>
          <a:blip r:embed="rId1"/>
          <a:stretch>
            <a:fillRect/>
          </a:stretch>
        </p:blipFill>
        <p:spPr>
          <a:xfrm>
            <a:off x="3098800" y="1541780"/>
            <a:ext cx="6819265" cy="482219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838200" y="750570"/>
            <a:ext cx="10515600" cy="5684520"/>
          </a:xfrm>
        </p:spPr>
        <p:txBody>
          <a:bodyPr>
            <a:normAutofit fontScale="80000"/>
          </a:bodyPr>
          <a:p>
            <a:r>
              <a:rPr lang="en-US"/>
              <a:t>This system also includes:</a:t>
            </a:r>
            <a:endParaRPr lang="en-US"/>
          </a:p>
          <a:p>
            <a:endParaRPr lang="en-US"/>
          </a:p>
          <a:p>
            <a:r>
              <a:rPr lang="en-US"/>
              <a:t>Collecting data about users, their behavior, and our content titles</a:t>
            </a:r>
            <a:endParaRPr lang="en-US"/>
          </a:p>
          <a:p>
            <a:r>
              <a:rPr lang="en-US"/>
              <a:t> Transforming this data into features</a:t>
            </a:r>
            <a:endParaRPr lang="en-US"/>
          </a:p>
          <a:p>
            <a:r>
              <a:rPr lang="en-US"/>
              <a:t>Training our models, including our training-testing and model-selection phases</a:t>
            </a:r>
            <a:endParaRPr lang="en-US"/>
          </a:p>
          <a:p>
            <a:r>
              <a:rPr lang="en-US"/>
              <a:t> Deploying the trained models to both our live model-serving system as well as using these models for offline processes</a:t>
            </a:r>
            <a:endParaRPr lang="en-US"/>
          </a:p>
          <a:p>
            <a:r>
              <a:rPr lang="en-US"/>
              <a:t>Feeding back the model results into the MovieStream website through recommendation and targeting pages</a:t>
            </a:r>
            <a:endParaRPr lang="en-US"/>
          </a:p>
          <a:p>
            <a:r>
              <a:rPr lang="en-US"/>
              <a:t>Feeding back the model results into MovieStream’s personalized marketing channels</a:t>
            </a:r>
            <a:endParaRPr lang="en-US"/>
          </a:p>
          <a:p>
            <a:r>
              <a:rPr lang="en-US"/>
              <a:t> Using the offline models to provide tools to MovieStream’s various teams to better understand user behavior, characteristics of the content catalogue, and drivers of revenue for the business</a:t>
            </a: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p:cNvPicPr>
            <a:picLocks noChangeAspect="1"/>
          </p:cNvPicPr>
          <p:nvPr>
            <p:ph idx="1"/>
          </p:nvPr>
        </p:nvPicPr>
        <p:blipFill>
          <a:blip r:embed="rId1"/>
          <a:stretch>
            <a:fillRect/>
          </a:stretch>
        </p:blipFill>
        <p:spPr>
          <a:xfrm>
            <a:off x="1519555" y="451485"/>
            <a:ext cx="9152255" cy="572579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3" name="Picture 2"/>
          <p:cNvPicPr>
            <a:picLocks noChangeAspect="1"/>
          </p:cNvPicPr>
          <p:nvPr/>
        </p:nvPicPr>
        <p:blipFill>
          <a:blip r:embed="rId1"/>
          <a:srcRect b="8983"/>
          <a:stretch>
            <a:fillRect/>
          </a:stretch>
        </p:blipFill>
        <p:spPr>
          <a:xfrm>
            <a:off x="1831340" y="457835"/>
            <a:ext cx="8064500" cy="5404485"/>
          </a:xfrm>
          <a:prstGeom prst="rect">
            <a:avLst/>
          </a:prstGeom>
        </p:spPr>
      </p:pic>
    </p:spTree>
    <p:custDataLst>
      <p:tags r:id="rId2"/>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Picture 2"/>
          <p:cNvPicPr>
            <a:picLocks noChangeAspect="1"/>
          </p:cNvPicPr>
          <p:nvPr/>
        </p:nvPicPr>
        <p:blipFill>
          <a:blip r:embed="rId1"/>
          <a:stretch>
            <a:fillRect/>
          </a:stretch>
        </p:blipFill>
        <p:spPr>
          <a:xfrm>
            <a:off x="1543050" y="586740"/>
            <a:ext cx="9105900" cy="5643880"/>
          </a:xfrm>
          <a:prstGeom prst="rect">
            <a:avLst/>
          </a:prstGeom>
        </p:spPr>
      </p:pic>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p:cNvPicPr>
            <a:picLocks noChangeAspect="1"/>
          </p:cNvPicPr>
          <p:nvPr>
            <p:ph idx="1"/>
          </p:nvPr>
        </p:nvPicPr>
        <p:blipFill>
          <a:blip r:embed="rId1"/>
          <a:stretch>
            <a:fillRect/>
          </a:stretch>
        </p:blipFill>
        <p:spPr>
          <a:xfrm>
            <a:off x="838200" y="1012825"/>
            <a:ext cx="10515600" cy="35953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p:cNvPicPr>
            <a:picLocks noChangeAspect="1"/>
          </p:cNvPicPr>
          <p:nvPr>
            <p:ph idx="1"/>
          </p:nvPr>
        </p:nvPicPr>
        <p:blipFill>
          <a:blip r:embed="rId1"/>
          <a:stretch>
            <a:fillRect/>
          </a:stretch>
        </p:blipFill>
        <p:spPr>
          <a:xfrm>
            <a:off x="704850" y="1412875"/>
            <a:ext cx="10515600" cy="325755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1263015"/>
          </a:xfrm>
        </p:spPr>
        <p:txBody>
          <a:bodyPr>
            <a:normAutofit/>
          </a:bodyPr>
          <a:p>
            <a:r>
              <a:rPr lang="en-US" b="1"/>
              <a:t>Movie Streams Example Architecture </a:t>
            </a:r>
            <a:endParaRPr lang="en-US" b="1"/>
          </a:p>
        </p:txBody>
      </p:sp>
      <p:pic>
        <p:nvPicPr>
          <p:cNvPr id="4" name="Content Placeholder 3"/>
          <p:cNvPicPr>
            <a:picLocks noChangeAspect="1"/>
          </p:cNvPicPr>
          <p:nvPr>
            <p:ph idx="1"/>
          </p:nvPr>
        </p:nvPicPr>
        <p:blipFill>
          <a:blip r:embed="rId1"/>
          <a:stretch>
            <a:fillRect/>
          </a:stretch>
        </p:blipFill>
        <p:spPr>
          <a:xfrm>
            <a:off x="1440815" y="1443355"/>
            <a:ext cx="8820785" cy="480504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8685"/>
          </a:xfrm>
        </p:spPr>
        <p:txBody>
          <a:bodyPr>
            <a:normAutofit fontScale="90000"/>
          </a:bodyPr>
          <a:p>
            <a:r>
              <a:rPr lang="en-US" b="1"/>
              <a:t>Business use cases for a machine learning system</a:t>
            </a:r>
            <a:endParaRPr lang="en-US" b="1"/>
          </a:p>
        </p:txBody>
      </p:sp>
      <p:sp>
        <p:nvSpPr>
          <p:cNvPr id="3" name="Content Placeholder 2"/>
          <p:cNvSpPr>
            <a:spLocks noGrp="1"/>
          </p:cNvSpPr>
          <p:nvPr>
            <p:ph idx="1"/>
          </p:nvPr>
        </p:nvSpPr>
        <p:spPr>
          <a:xfrm>
            <a:off x="784860" y="1497330"/>
            <a:ext cx="10515600" cy="5160010"/>
          </a:xfrm>
        </p:spPr>
        <p:txBody>
          <a:bodyPr>
            <a:normAutofit lnSpcReduction="10000"/>
          </a:bodyPr>
          <a:p>
            <a:r>
              <a:rPr lang="en-US" b="1"/>
              <a:t>Why doesn’t MovieStream simply continue with human-driven decisions?</a:t>
            </a:r>
            <a:r>
              <a:rPr lang="en-US"/>
              <a:t> </a:t>
            </a:r>
            <a:endParaRPr lang="en-US"/>
          </a:p>
          <a:p>
            <a:pPr marL="0" indent="0">
              <a:buNone/>
            </a:pPr>
            <a:r>
              <a:rPr lang="en-US"/>
              <a:t>There are  many reasons to use machine learning but the most important ones are mentioned here:</a:t>
            </a:r>
            <a:endParaRPr lang="en-US"/>
          </a:p>
          <a:p>
            <a:pPr marL="0" indent="0">
              <a:buNone/>
            </a:pPr>
            <a:endParaRPr lang="en-US"/>
          </a:p>
          <a:p>
            <a:r>
              <a:rPr lang="en-US"/>
              <a:t>The scale of data involved means that full human involvement quickly becomes infeasible as MovieStream grows </a:t>
            </a:r>
            <a:endParaRPr lang="en-US"/>
          </a:p>
          <a:p>
            <a:r>
              <a:rPr lang="en-US"/>
              <a:t> Model-driven approaches such as machine learning and statistics can often benefit from uncovering patterns that cannot be seen by humans (due to the size and complexity of the datasets)</a:t>
            </a:r>
            <a:endParaRPr lang="en-US"/>
          </a:p>
          <a:p>
            <a:r>
              <a:rPr lang="en-US"/>
              <a:t>Model-driven approaches can avoid human and emotional biases (as long as the correct processes are carefully applied)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p:cNvPicPr>
            <a:picLocks noChangeAspect="1"/>
          </p:cNvPicPr>
          <p:nvPr>
            <p:ph idx="1"/>
          </p:nvPr>
        </p:nvPicPr>
        <p:blipFill>
          <a:blip r:embed="rId1"/>
          <a:srcRect b="8872"/>
          <a:stretch>
            <a:fillRect/>
          </a:stretch>
        </p:blipFill>
        <p:spPr>
          <a:xfrm>
            <a:off x="1028065" y="454660"/>
            <a:ext cx="9423400" cy="56965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657860"/>
            <a:ext cx="10515600" cy="606425"/>
          </a:xfrm>
        </p:spPr>
        <p:txBody>
          <a:bodyPr>
            <a:normAutofit fontScale="90000"/>
          </a:bodyPr>
          <a:p>
            <a:r>
              <a:rPr lang="en-US" b="1"/>
              <a:t>Personalization</a:t>
            </a:r>
            <a:br>
              <a:rPr lang="en-US"/>
            </a:br>
            <a:endParaRPr lang="en-US"/>
          </a:p>
        </p:txBody>
      </p:sp>
      <p:sp>
        <p:nvSpPr>
          <p:cNvPr id="3" name="Content Placeholder 2"/>
          <p:cNvSpPr>
            <a:spLocks noGrp="1"/>
          </p:cNvSpPr>
          <p:nvPr>
            <p:ph idx="1"/>
          </p:nvPr>
        </p:nvSpPr>
        <p:spPr>
          <a:xfrm>
            <a:off x="589280" y="946150"/>
            <a:ext cx="11229340" cy="5683250"/>
          </a:xfrm>
        </p:spPr>
        <p:txBody>
          <a:bodyPr>
            <a:normAutofit fontScale="90000"/>
          </a:bodyPr>
          <a:p>
            <a:pPr marL="0" indent="0">
              <a:buNone/>
            </a:pPr>
            <a:r>
              <a:rPr lang="en-US">
                <a:sym typeface="+mn-ea"/>
              </a:rPr>
              <a:t>Perhaps one of the most important potential applications of machine learning in  MovieStream’s business is personalization.</a:t>
            </a:r>
            <a:endParaRPr lang="en-US">
              <a:sym typeface="+mn-ea"/>
            </a:endParaRPr>
          </a:p>
          <a:p>
            <a:pPr marL="0" indent="0">
              <a:buNone/>
            </a:pPr>
            <a:endParaRPr lang="en-US">
              <a:sym typeface="+mn-ea"/>
            </a:endParaRPr>
          </a:p>
          <a:p>
            <a:pPr marL="0" indent="0" algn="just">
              <a:buNone/>
            </a:pPr>
            <a:r>
              <a:rPr lang="en-US" b="1"/>
              <a:t>Recommendations</a:t>
            </a:r>
            <a:r>
              <a:rPr lang="en-US"/>
              <a:t> </a:t>
            </a:r>
            <a:endParaRPr lang="en-US"/>
          </a:p>
          <a:p>
            <a:pPr marL="0" indent="0" algn="just">
              <a:buNone/>
            </a:pPr>
            <a:r>
              <a:rPr lang="en-US"/>
              <a:t>These are essentially a subset of personalization. Recommendation  generally refers to presenting a user with a list of items that we hope the user will be interested in.</a:t>
            </a:r>
            <a:endParaRPr lang="en-US"/>
          </a:p>
          <a:p>
            <a:pPr marL="0" indent="0" algn="just">
              <a:buNone/>
            </a:pPr>
            <a:endParaRPr lang="en-US"/>
          </a:p>
          <a:p>
            <a:pPr marL="0" indent="0" algn="just">
              <a:buNone/>
            </a:pPr>
            <a:r>
              <a:rPr lang="en-US"/>
              <a:t>Personalization is very similar to recommendations, but while recommendations </a:t>
            </a:r>
            <a:endParaRPr lang="en-US"/>
          </a:p>
          <a:p>
            <a:pPr marL="0" indent="0" algn="just">
              <a:buNone/>
            </a:pPr>
            <a:r>
              <a:rPr lang="en-US"/>
              <a:t>are usually focused on an explicit presentation of products or content to the user, </a:t>
            </a:r>
            <a:endParaRPr lang="en-US"/>
          </a:p>
          <a:p>
            <a:pPr marL="0" indent="0" algn="just">
              <a:buNone/>
            </a:pPr>
            <a:r>
              <a:rPr lang="en-US"/>
              <a:t>personalization is more generic and, often, more implicit. </a:t>
            </a:r>
            <a:endParaRPr lang="en-US"/>
          </a:p>
          <a:p>
            <a:pPr marL="0" indent="0" algn="just">
              <a:buNone/>
            </a:pPr>
            <a:endParaRPr lang="en-US"/>
          </a:p>
          <a:p>
            <a:pPr marL="0" indent="0" algn="just">
              <a:buNone/>
            </a:pPr>
            <a:r>
              <a:rPr lang="en-US"/>
              <a:t> </a:t>
            </a:r>
            <a:endParaRPr lang="en-US"/>
          </a:p>
          <a:p>
            <a:pPr marL="0" indent="0" algn="just">
              <a:buNone/>
            </a:pPr>
            <a:endParaRPr lang="en-US"/>
          </a:p>
          <a:p>
            <a:pPr marL="0" indent="0" algn="just">
              <a:buNone/>
            </a:pP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313690" y="116205"/>
            <a:ext cx="10950575" cy="837565"/>
          </a:xfrm>
        </p:spPr>
        <p:txBody>
          <a:bodyPr>
            <a:normAutofit fontScale="90000"/>
          </a:bodyPr>
          <a:p>
            <a:r>
              <a:rPr lang="en-US" b="1"/>
              <a:t>Targeted marketing and customer segmentation</a:t>
            </a:r>
            <a:endParaRPr lang="en-US" b="1"/>
          </a:p>
        </p:txBody>
      </p:sp>
      <p:sp>
        <p:nvSpPr>
          <p:cNvPr id="3" name="Content Placeholder 2"/>
          <p:cNvSpPr>
            <a:spLocks noGrp="1"/>
          </p:cNvSpPr>
          <p:nvPr>
            <p:ph idx="1"/>
          </p:nvPr>
        </p:nvSpPr>
        <p:spPr>
          <a:xfrm>
            <a:off x="313690" y="1158240"/>
            <a:ext cx="11545570" cy="5426075"/>
          </a:xfrm>
        </p:spPr>
        <p:txBody>
          <a:bodyPr>
            <a:normAutofit/>
          </a:bodyPr>
          <a:p>
            <a:pPr marL="0" indent="0" algn="just">
              <a:buNone/>
            </a:pPr>
            <a:r>
              <a:rPr lang="en-US"/>
              <a:t>Targeted marketing uses a model to select what to target at users. While generally recommendations and personalization are  focused on a one-to-one situation, segmentation approaches might try to assign users into groups based on characteristics and, possibly, behavioral data.</a:t>
            </a:r>
            <a:endParaRPr lang="en-US"/>
          </a:p>
          <a:p>
            <a:pPr marL="0" indent="0" algn="just">
              <a:buNone/>
            </a:pPr>
            <a:endParaRPr lang="en-US"/>
          </a:p>
          <a:p>
            <a:pPr marL="0" indent="0" algn="just">
              <a:buNone/>
            </a:pPr>
            <a:r>
              <a:rPr lang="en-US">
                <a:sym typeface="+mn-ea"/>
              </a:rPr>
              <a:t>The  approach might be fairly simple or might involve a machine learning model such as clustering.</a:t>
            </a:r>
            <a:endParaRPr lang="en-US">
              <a:sym typeface="+mn-ea"/>
            </a:endParaRPr>
          </a:p>
          <a:p>
            <a:pPr marL="0" indent="0" algn="just">
              <a:buNone/>
            </a:pPr>
            <a:endParaRPr lang="en-US">
              <a:sym typeface="+mn-ea"/>
            </a:endParaRPr>
          </a:p>
          <a:p>
            <a:pPr marL="0" indent="0" algn="just">
              <a:buNone/>
            </a:pPr>
            <a:r>
              <a:rPr lang="en-US">
                <a:sym typeface="+mn-ea"/>
              </a:rPr>
              <a:t> Either way, the result is a set of segment assignments that might allow us to understand the broad characteristics of each group of users, what makes them similar to each other within a group, and what makes them different from others in  different groups.</a:t>
            </a:r>
            <a:endParaRPr lang="en-US"/>
          </a:p>
          <a:p>
            <a:pPr marL="0" indent="0" algn="just">
              <a:buNone/>
            </a:pPr>
            <a:endParaRPr lang="en-US"/>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p="http://schemas.openxmlformats.org/presentationml/2006/main">
  <p:tag name="KSO_WM_BEAUTIFY_FLAG" val="#wm#"/>
  <p:tag name="KSO_WM_TEMPLATE_CATEGORY" val="custom"/>
  <p:tag name="KSO_WM_TEMPLATE_INDEX" val="20238249"/>
</p:tagLst>
</file>

<file path=ppt/tags/tag6.xml><?xml version="1.0" encoding="utf-8"?>
<p:tagLst xmlns:p="http://schemas.openxmlformats.org/presentationml/2006/main">
  <p:tag name="KSO_WM_BEAUTIFY_FLAG" val="#wm#"/>
  <p:tag name="KSO_WM_TEMPLATE_CATEGORY" val="custom"/>
  <p:tag name="KSO_WM_TEMPLATE_INDEX" val="2023824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7660</Words>
  <Application>WPS Presentation</Application>
  <PresentationFormat>Widescreen</PresentationFormat>
  <Paragraphs>114</Paragraphs>
  <Slides>25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Arial</vt:lpstr>
      <vt:lpstr>SimSun</vt:lpstr>
      <vt:lpstr>Wingdings</vt:lpstr>
      <vt:lpstr>Calibri Light</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-IV </dc:title>
  <dc:creator>Dr Vanitha G CSE</dc:creator>
  <cp:lastModifiedBy>Dr. G. Vanitha Associate Profe</cp:lastModifiedBy>
  <cp:revision>7</cp:revision>
  <dcterms:created xsi:type="dcterms:W3CDTF">2024-10-03T04:49:11Z</dcterms:created>
  <dcterms:modified xsi:type="dcterms:W3CDTF">2024-10-03T05:49:52Z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D2113AAB54134590BF7E6E9A150811A3_13</vt:lpwstr>
  </property>
  <property fmtid="{D5CDD505-2E9C-101B-9397-08002B2CF9AE}" pid="3" name="KSOProductBuildVer">
    <vt:lpwstr>1033-12.2.0.18283</vt:lpwstr>
  </property>
</Properties>
</file>

<file path=docProps/thumbnail.jpeg>
</file>